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57" r:id="rId4"/>
    <p:sldId id="256" r:id="rId5"/>
  </p:sldIdLst>
  <p:sldSz cx="6858000" cy="9144000" type="screen4x3"/>
  <p:notesSz cx="7077075" cy="9004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8" d="100"/>
          <a:sy n="78" d="100"/>
        </p:scale>
        <p:origin x="-1488" y="-9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BAB6E4-BABB-4D9D-B8C4-C30BA590399D}" type="datetimeFigureOut">
              <a:rPr lang="en-US" smtClean="0"/>
              <a:pPr/>
              <a:t>10/22/2009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16D8B-A5B6-4CC3-9B24-DDDC22B017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BAB6E4-BABB-4D9D-B8C4-C30BA590399D}" type="datetimeFigureOut">
              <a:rPr lang="en-US" smtClean="0"/>
              <a:pPr/>
              <a:t>10/22/2009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16D8B-A5B6-4CC3-9B24-DDDC22B017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BAB6E4-BABB-4D9D-B8C4-C30BA590399D}" type="datetimeFigureOut">
              <a:rPr lang="en-US" smtClean="0"/>
              <a:pPr/>
              <a:t>10/22/2009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16D8B-A5B6-4CC3-9B24-DDDC22B017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BAB6E4-BABB-4D9D-B8C4-C30BA590399D}" type="datetimeFigureOut">
              <a:rPr lang="en-US" smtClean="0"/>
              <a:pPr/>
              <a:t>10/22/2009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16D8B-A5B6-4CC3-9B24-DDDC22B017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BAB6E4-BABB-4D9D-B8C4-C30BA590399D}" type="datetimeFigureOut">
              <a:rPr lang="en-US" smtClean="0"/>
              <a:pPr/>
              <a:t>10/22/2009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16D8B-A5B6-4CC3-9B24-DDDC22B0170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BAB6E4-BABB-4D9D-B8C4-C30BA590399D}" type="datetimeFigureOut">
              <a:rPr lang="en-US" smtClean="0"/>
              <a:pPr/>
              <a:t>10/22/2009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16D8B-A5B6-4CC3-9B24-DDDC22B017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BAB6E4-BABB-4D9D-B8C4-C30BA590399D}" type="datetimeFigureOut">
              <a:rPr lang="en-US" smtClean="0"/>
              <a:pPr/>
              <a:t>10/22/2009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416D8B-A5B6-4CC3-9B24-DDDC22B017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BAB6E4-BABB-4D9D-B8C4-C30BA590399D}" type="datetimeFigureOut">
              <a:rPr lang="en-US" smtClean="0"/>
              <a:pPr/>
              <a:t>10/22/2009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416D8B-A5B6-4CC3-9B24-DDDC22B017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BAB6E4-BABB-4D9D-B8C4-C30BA590399D}" type="datetimeFigureOut">
              <a:rPr lang="en-US" smtClean="0"/>
              <a:pPr/>
              <a:t>10/22/2009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416D8B-A5B6-4CC3-9B24-DDDC22B017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BAB6E4-BABB-4D9D-B8C4-C30BA590399D}" type="datetimeFigureOut">
              <a:rPr lang="en-US" smtClean="0"/>
              <a:pPr/>
              <a:t>10/22/2009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16D8B-A5B6-4CC3-9B24-DDDC22B017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BAB6E4-BABB-4D9D-B8C4-C30BA590399D}" type="datetimeFigureOut">
              <a:rPr lang="en-US" smtClean="0"/>
              <a:pPr/>
              <a:t>10/22/2009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16D8B-A5B6-4CC3-9B24-DDDC22B017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8BAB6E4-BABB-4D9D-B8C4-C30BA590399D}" type="datetimeFigureOut">
              <a:rPr lang="en-US" smtClean="0"/>
              <a:pPr/>
              <a:t>10/22/2009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B416D8B-A5B6-4CC3-9B24-DDDC22B017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extsteptestprep.com/" TargetMode="External"/><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hyperlink" Target="mailto:info@nextsteptestprep.com" TargetMode="External"/><Relationship Id="rId4" Type="http://schemas.openxmlformats.org/officeDocument/2006/relationships/hyperlink" Target="http://www.nextsteptestprep.com/blo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552182"/>
            <a:ext cx="6553200" cy="892552"/>
          </a:xfrm>
          <a:prstGeom prst="rect">
            <a:avLst/>
          </a:prstGeom>
        </p:spPr>
        <p:txBody>
          <a:bodyPr wrap="square">
            <a:spAutoFit/>
          </a:bodyPr>
          <a:lstStyle/>
          <a:p>
            <a:r>
              <a:rPr lang="en-US" sz="1600" b="1" dirty="0" smtClean="0"/>
              <a:t>Validity tests:</a:t>
            </a:r>
          </a:p>
          <a:p>
            <a:pPr marL="342900" lvl="0" indent="-342900">
              <a:buFont typeface="+mj-lt"/>
              <a:buAutoNum type="arabicPeriod"/>
            </a:pPr>
            <a:r>
              <a:rPr lang="en-US" sz="1200" dirty="0" smtClean="0"/>
              <a:t>Amy studied, so she must have received a 180</a:t>
            </a:r>
          </a:p>
          <a:p>
            <a:pPr marL="342900" lvl="0" indent="-342900">
              <a:buFont typeface="+mj-lt"/>
              <a:buAutoNum type="arabicPeriod"/>
            </a:pPr>
            <a:r>
              <a:rPr lang="en-US" sz="1200" dirty="0" smtClean="0"/>
              <a:t>Amy didn’t get a 180, so she must not have studied </a:t>
            </a:r>
          </a:p>
          <a:p>
            <a:pPr marL="342900" lvl="0" indent="-342900">
              <a:buFont typeface="+mj-lt"/>
              <a:buAutoNum type="arabicPeriod"/>
            </a:pPr>
            <a:r>
              <a:rPr lang="en-US" sz="1200" dirty="0" smtClean="0"/>
              <a:t>Amy didn’t study, so she must not have gotten a 180 </a:t>
            </a:r>
            <a:endParaRPr lang="en-US" sz="1200" dirty="0"/>
          </a:p>
        </p:txBody>
      </p:sp>
      <p:sp>
        <p:nvSpPr>
          <p:cNvPr id="3073" name="Rectangle 1"/>
          <p:cNvSpPr>
            <a:spLocks noChangeArrowheads="1"/>
          </p:cNvSpPr>
          <p:nvPr/>
        </p:nvSpPr>
        <p:spPr bwMode="auto">
          <a:xfrm>
            <a:off x="3733800" y="3738771"/>
            <a:ext cx="3076163" cy="1569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Terms that introduce the </a:t>
            </a: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Necessary</a:t>
            </a: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condition: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Only </a:t>
            </a: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if</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Must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Unless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Except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Until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Without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228600" y="3738771"/>
            <a:ext cx="3025957" cy="138499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Terms that introduce the </a:t>
            </a: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sufficient</a:t>
            </a: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condition: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If</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When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Whenever</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Every</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All</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Any</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Picture 2" descr="C:\Users\John\Desktop\Next Step\Picture1.gif"/>
          <p:cNvPicPr>
            <a:picLocks noChangeAspect="1" noChangeArrowheads="1"/>
          </p:cNvPicPr>
          <p:nvPr/>
        </p:nvPicPr>
        <p:blipFill>
          <a:blip r:embed="rId2" cstate="print"/>
          <a:srcRect/>
          <a:stretch>
            <a:fillRect/>
          </a:stretch>
        </p:blipFill>
        <p:spPr bwMode="auto">
          <a:xfrm>
            <a:off x="0" y="0"/>
            <a:ext cx="6858000" cy="1230330"/>
          </a:xfrm>
          <a:prstGeom prst="rect">
            <a:avLst/>
          </a:prstGeom>
          <a:noFill/>
        </p:spPr>
      </p:pic>
      <p:sp>
        <p:nvSpPr>
          <p:cNvPr id="12" name="TextBox 11"/>
          <p:cNvSpPr txBox="1"/>
          <p:nvPr/>
        </p:nvSpPr>
        <p:spPr>
          <a:xfrm>
            <a:off x="457200" y="2332166"/>
            <a:ext cx="2133600" cy="369332"/>
          </a:xfrm>
          <a:prstGeom prst="rect">
            <a:avLst/>
          </a:prstGeom>
          <a:noFill/>
        </p:spPr>
        <p:txBody>
          <a:bodyPr wrap="square" rtlCol="0">
            <a:spAutoFit/>
          </a:bodyPr>
          <a:lstStyle/>
          <a:p>
            <a:r>
              <a:rPr lang="en-US" dirty="0" smtClean="0"/>
              <a:t>Sufficient Condition</a:t>
            </a:r>
            <a:endParaRPr lang="en-US" dirty="0"/>
          </a:p>
        </p:txBody>
      </p:sp>
      <p:sp>
        <p:nvSpPr>
          <p:cNvPr id="13" name="TextBox 12"/>
          <p:cNvSpPr txBox="1"/>
          <p:nvPr/>
        </p:nvSpPr>
        <p:spPr>
          <a:xfrm>
            <a:off x="4114800" y="2332166"/>
            <a:ext cx="2133600" cy="369332"/>
          </a:xfrm>
          <a:prstGeom prst="rect">
            <a:avLst/>
          </a:prstGeom>
          <a:noFill/>
        </p:spPr>
        <p:txBody>
          <a:bodyPr wrap="square" rtlCol="0">
            <a:spAutoFit/>
          </a:bodyPr>
          <a:lstStyle/>
          <a:p>
            <a:r>
              <a:rPr lang="en-US" dirty="0" smtClean="0"/>
              <a:t>Necessary Condition</a:t>
            </a:r>
            <a:endParaRPr lang="en-US" dirty="0"/>
          </a:p>
        </p:txBody>
      </p:sp>
      <p:grpSp>
        <p:nvGrpSpPr>
          <p:cNvPr id="20" name="Group 19"/>
          <p:cNvGrpSpPr/>
          <p:nvPr/>
        </p:nvGrpSpPr>
        <p:grpSpPr>
          <a:xfrm>
            <a:off x="114300" y="2751266"/>
            <a:ext cx="6438900" cy="276999"/>
            <a:chOff x="114300" y="1866900"/>
            <a:chExt cx="6438900" cy="276999"/>
          </a:xfrm>
        </p:grpSpPr>
        <p:cxnSp>
          <p:nvCxnSpPr>
            <p:cNvPr id="9" name="Straight Arrow Connector 8"/>
            <p:cNvCxnSpPr/>
            <p:nvPr/>
          </p:nvCxnSpPr>
          <p:spPr>
            <a:xfrm>
              <a:off x="2743200" y="2004605"/>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14300" y="1866900"/>
              <a:ext cx="2438400" cy="276999"/>
            </a:xfrm>
            <a:prstGeom prst="rect">
              <a:avLst/>
            </a:prstGeom>
            <a:noFill/>
          </p:spPr>
          <p:txBody>
            <a:bodyPr wrap="square" rtlCol="0">
              <a:spAutoFit/>
            </a:bodyPr>
            <a:lstStyle/>
            <a:p>
              <a:pPr algn="r"/>
              <a:r>
                <a:rPr lang="en-US" sz="1200" dirty="0" smtClean="0"/>
                <a:t>If Amy gets a 180</a:t>
              </a:r>
              <a:endParaRPr lang="en-US" sz="1200" dirty="0"/>
            </a:p>
          </p:txBody>
        </p:sp>
        <p:sp>
          <p:nvSpPr>
            <p:cNvPr id="15" name="TextBox 14"/>
            <p:cNvSpPr txBox="1"/>
            <p:nvPr/>
          </p:nvSpPr>
          <p:spPr>
            <a:xfrm>
              <a:off x="4114800" y="1866900"/>
              <a:ext cx="2438400" cy="276999"/>
            </a:xfrm>
            <a:prstGeom prst="rect">
              <a:avLst/>
            </a:prstGeom>
            <a:noFill/>
          </p:spPr>
          <p:txBody>
            <a:bodyPr wrap="square" rtlCol="0">
              <a:spAutoFit/>
            </a:bodyPr>
            <a:lstStyle/>
            <a:p>
              <a:r>
                <a:rPr lang="en-US" sz="1200" dirty="0" smtClean="0"/>
                <a:t>Then she must have studied</a:t>
              </a:r>
              <a:endParaRPr lang="en-US" sz="1200" dirty="0"/>
            </a:p>
          </p:txBody>
        </p:sp>
      </p:grpSp>
      <p:grpSp>
        <p:nvGrpSpPr>
          <p:cNvPr id="22" name="Group 21"/>
          <p:cNvGrpSpPr/>
          <p:nvPr/>
        </p:nvGrpSpPr>
        <p:grpSpPr>
          <a:xfrm>
            <a:off x="114300" y="3017966"/>
            <a:ext cx="6438900" cy="276999"/>
            <a:chOff x="114300" y="2057400"/>
            <a:chExt cx="6438900" cy="276999"/>
          </a:xfrm>
        </p:grpSpPr>
        <p:cxnSp>
          <p:nvCxnSpPr>
            <p:cNvPr id="10" name="Straight Arrow Connector 9"/>
            <p:cNvCxnSpPr/>
            <p:nvPr/>
          </p:nvCxnSpPr>
          <p:spPr>
            <a:xfrm>
              <a:off x="2743200" y="2195105"/>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14300" y="2057400"/>
              <a:ext cx="2438400" cy="276999"/>
            </a:xfrm>
            <a:prstGeom prst="rect">
              <a:avLst/>
            </a:prstGeom>
            <a:noFill/>
          </p:spPr>
          <p:txBody>
            <a:bodyPr wrap="square" rtlCol="0">
              <a:spAutoFit/>
            </a:bodyPr>
            <a:lstStyle/>
            <a:p>
              <a:pPr algn="r"/>
              <a:r>
                <a:rPr lang="en-US" sz="1200" dirty="0" smtClean="0"/>
                <a:t>180</a:t>
              </a:r>
              <a:endParaRPr lang="en-US" sz="1200" dirty="0"/>
            </a:p>
          </p:txBody>
        </p:sp>
        <p:sp>
          <p:nvSpPr>
            <p:cNvPr id="17" name="TextBox 16"/>
            <p:cNvSpPr txBox="1"/>
            <p:nvPr/>
          </p:nvSpPr>
          <p:spPr>
            <a:xfrm>
              <a:off x="4114800" y="2057400"/>
              <a:ext cx="2438400" cy="276999"/>
            </a:xfrm>
            <a:prstGeom prst="rect">
              <a:avLst/>
            </a:prstGeom>
            <a:noFill/>
          </p:spPr>
          <p:txBody>
            <a:bodyPr wrap="square" rtlCol="0">
              <a:spAutoFit/>
            </a:bodyPr>
            <a:lstStyle/>
            <a:p>
              <a:r>
                <a:rPr lang="en-US" sz="1200" dirty="0" smtClean="0"/>
                <a:t>Studied</a:t>
              </a:r>
              <a:endParaRPr lang="en-US" sz="1200" dirty="0"/>
            </a:p>
          </p:txBody>
        </p:sp>
      </p:grpSp>
      <p:grpSp>
        <p:nvGrpSpPr>
          <p:cNvPr id="23" name="Group 22"/>
          <p:cNvGrpSpPr/>
          <p:nvPr/>
        </p:nvGrpSpPr>
        <p:grpSpPr>
          <a:xfrm>
            <a:off x="114300" y="3304401"/>
            <a:ext cx="6438900" cy="276999"/>
            <a:chOff x="114300" y="2343835"/>
            <a:chExt cx="6438900" cy="276999"/>
          </a:xfrm>
        </p:grpSpPr>
        <p:cxnSp>
          <p:nvCxnSpPr>
            <p:cNvPr id="11" name="Straight Arrow Connector 10"/>
            <p:cNvCxnSpPr/>
            <p:nvPr/>
          </p:nvCxnSpPr>
          <p:spPr>
            <a:xfrm>
              <a:off x="2743200" y="248154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14300" y="2343835"/>
              <a:ext cx="2438400" cy="276999"/>
            </a:xfrm>
            <a:prstGeom prst="rect">
              <a:avLst/>
            </a:prstGeom>
            <a:noFill/>
          </p:spPr>
          <p:txBody>
            <a:bodyPr wrap="square" rtlCol="0">
              <a:spAutoFit/>
            </a:bodyPr>
            <a:lstStyle/>
            <a:p>
              <a:pPr algn="r"/>
              <a:r>
                <a:rPr lang="en-US" sz="1200" dirty="0" smtClean="0"/>
                <a:t>180</a:t>
              </a:r>
              <a:endParaRPr lang="en-US" sz="1200" dirty="0"/>
            </a:p>
          </p:txBody>
        </p:sp>
        <p:sp>
          <p:nvSpPr>
            <p:cNvPr id="19" name="TextBox 18"/>
            <p:cNvSpPr txBox="1"/>
            <p:nvPr/>
          </p:nvSpPr>
          <p:spPr>
            <a:xfrm>
              <a:off x="4114800" y="2343835"/>
              <a:ext cx="2438400" cy="276999"/>
            </a:xfrm>
            <a:prstGeom prst="rect">
              <a:avLst/>
            </a:prstGeom>
            <a:noFill/>
          </p:spPr>
          <p:txBody>
            <a:bodyPr wrap="square" rtlCol="0">
              <a:spAutoFit/>
            </a:bodyPr>
            <a:lstStyle/>
            <a:p>
              <a:r>
                <a:rPr lang="en-US" sz="1200" dirty="0" smtClean="0"/>
                <a:t>S</a:t>
              </a:r>
              <a:endParaRPr lang="en-US" sz="1200" dirty="0"/>
            </a:p>
          </p:txBody>
        </p:sp>
      </p:grpSp>
      <p:sp>
        <p:nvSpPr>
          <p:cNvPr id="3075" name="Rectangle 3"/>
          <p:cNvSpPr>
            <a:spLocks noChangeArrowheads="1"/>
          </p:cNvSpPr>
          <p:nvPr/>
        </p:nvSpPr>
        <p:spPr bwMode="auto">
          <a:xfrm>
            <a:off x="228600" y="1413302"/>
            <a:ext cx="5486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2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To get a 180, you must study</a:t>
            </a:r>
            <a:endParaRPr kumimoji="0" lang="en-US" sz="12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2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Studying is necessary to get a 180</a:t>
            </a:r>
            <a:endParaRPr kumimoji="0" lang="en-US" sz="12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2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If someone got a 180, they must have studied</a:t>
            </a:r>
            <a:endParaRPr kumimoji="0" lang="en-US" sz="12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2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l="15625" t="26563" r="15000" b="10937"/>
          <a:stretch>
            <a:fillRect/>
          </a:stretch>
        </p:blipFill>
        <p:spPr bwMode="auto">
          <a:xfrm>
            <a:off x="-14288" y="457200"/>
            <a:ext cx="6872288" cy="4953000"/>
          </a:xfrm>
          <a:prstGeom prst="rect">
            <a:avLst/>
          </a:prstGeom>
          <a:noFill/>
          <a:ln w="9525">
            <a:noFill/>
            <a:miter lim="800000"/>
            <a:headEnd/>
            <a:tailEnd/>
          </a:ln>
          <a:effectLst/>
        </p:spPr>
      </p:pic>
      <p:sp>
        <p:nvSpPr>
          <p:cNvPr id="5" name="TextBox 4"/>
          <p:cNvSpPr txBox="1"/>
          <p:nvPr/>
        </p:nvSpPr>
        <p:spPr>
          <a:xfrm>
            <a:off x="228600" y="152400"/>
            <a:ext cx="6400800" cy="307777"/>
          </a:xfrm>
          <a:prstGeom prst="rect">
            <a:avLst/>
          </a:prstGeom>
          <a:noFill/>
        </p:spPr>
        <p:txBody>
          <a:bodyPr wrap="square" rtlCol="0">
            <a:spAutoFit/>
          </a:bodyPr>
          <a:lstStyle/>
          <a:p>
            <a:r>
              <a:rPr lang="en-US" sz="1400" dirty="0" smtClean="0"/>
              <a:t>LSAT Sample </a:t>
            </a:r>
            <a:r>
              <a:rPr lang="en-US" sz="1400" dirty="0" err="1" smtClean="0"/>
              <a:t>Preptest</a:t>
            </a:r>
            <a:r>
              <a:rPr lang="en-US" sz="1400" dirty="0" smtClean="0"/>
              <a:t> (October 1996)</a:t>
            </a:r>
            <a:endParaRPr lang="en-US" sz="1400" dirty="0"/>
          </a:p>
        </p:txBody>
      </p:sp>
      <p:sp>
        <p:nvSpPr>
          <p:cNvPr id="6" name="TextBox 5"/>
          <p:cNvSpPr txBox="1"/>
          <p:nvPr/>
        </p:nvSpPr>
        <p:spPr>
          <a:xfrm>
            <a:off x="304800" y="8610600"/>
            <a:ext cx="6400800" cy="307777"/>
          </a:xfrm>
          <a:prstGeom prst="rect">
            <a:avLst/>
          </a:prstGeom>
          <a:noFill/>
        </p:spPr>
        <p:txBody>
          <a:bodyPr wrap="square" rtlCol="0">
            <a:spAutoFit/>
          </a:bodyPr>
          <a:lstStyle/>
          <a:p>
            <a:r>
              <a:rPr lang="en-US" sz="1400" dirty="0" smtClean="0"/>
              <a:t>Courtesy Next Step Test Prep, www.nextsteptestprep.com</a:t>
            </a: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51250" t="21875" r="15000" b="13281"/>
          <a:stretch>
            <a:fillRect/>
          </a:stretch>
        </p:blipFill>
        <p:spPr bwMode="auto">
          <a:xfrm>
            <a:off x="2590800" y="1295400"/>
            <a:ext cx="4114800" cy="6324600"/>
          </a:xfrm>
          <a:prstGeom prst="rect">
            <a:avLst/>
          </a:prstGeom>
          <a:noFill/>
          <a:ln w="9525">
            <a:noFill/>
            <a:miter lim="800000"/>
            <a:headEnd/>
            <a:tailEnd/>
          </a:ln>
          <a:effectLst/>
        </p:spPr>
      </p:pic>
      <p:sp>
        <p:nvSpPr>
          <p:cNvPr id="3" name="TextBox 2"/>
          <p:cNvSpPr txBox="1"/>
          <p:nvPr/>
        </p:nvSpPr>
        <p:spPr>
          <a:xfrm>
            <a:off x="228600" y="152400"/>
            <a:ext cx="6400800" cy="307777"/>
          </a:xfrm>
          <a:prstGeom prst="rect">
            <a:avLst/>
          </a:prstGeom>
          <a:noFill/>
        </p:spPr>
        <p:txBody>
          <a:bodyPr wrap="square" rtlCol="0">
            <a:spAutoFit/>
          </a:bodyPr>
          <a:lstStyle/>
          <a:p>
            <a:r>
              <a:rPr lang="en-US" sz="1400" dirty="0" smtClean="0"/>
              <a:t>LSAT Sample </a:t>
            </a:r>
            <a:r>
              <a:rPr lang="en-US" sz="1400" dirty="0" err="1" smtClean="0"/>
              <a:t>Preptest</a:t>
            </a:r>
            <a:r>
              <a:rPr lang="en-US" sz="1400" dirty="0" smtClean="0"/>
              <a:t> (October 1996)</a:t>
            </a:r>
            <a:endParaRPr lang="en-US" sz="1400" dirty="0"/>
          </a:p>
        </p:txBody>
      </p:sp>
      <p:cxnSp>
        <p:nvCxnSpPr>
          <p:cNvPr id="5" name="Straight Connector 4"/>
          <p:cNvCxnSpPr/>
          <p:nvPr/>
        </p:nvCxnSpPr>
        <p:spPr>
          <a:xfrm rot="10800000">
            <a:off x="0" y="2743200"/>
            <a:ext cx="2971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0" y="3962399"/>
            <a:ext cx="2971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0" y="4953000"/>
            <a:ext cx="2971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0" y="5791200"/>
            <a:ext cx="2971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0" y="6705600"/>
            <a:ext cx="29718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04800" y="8610600"/>
            <a:ext cx="6400800" cy="307777"/>
          </a:xfrm>
          <a:prstGeom prst="rect">
            <a:avLst/>
          </a:prstGeom>
          <a:noFill/>
        </p:spPr>
        <p:txBody>
          <a:bodyPr wrap="square" rtlCol="0">
            <a:spAutoFit/>
          </a:bodyPr>
          <a:lstStyle/>
          <a:p>
            <a:r>
              <a:rPr lang="en-US" sz="1400" dirty="0" smtClean="0"/>
              <a:t>Courtesy Next Step Test Prep, www.nextsteptestprep.com</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ohn\Desktop\Next Step\Picture1.gif"/>
          <p:cNvPicPr>
            <a:picLocks noChangeAspect="1" noChangeArrowheads="1"/>
          </p:cNvPicPr>
          <p:nvPr/>
        </p:nvPicPr>
        <p:blipFill>
          <a:blip r:embed="rId2" cstate="print"/>
          <a:srcRect/>
          <a:stretch>
            <a:fillRect/>
          </a:stretch>
        </p:blipFill>
        <p:spPr bwMode="auto">
          <a:xfrm>
            <a:off x="0" y="0"/>
            <a:ext cx="6858000" cy="1230330"/>
          </a:xfrm>
          <a:prstGeom prst="rect">
            <a:avLst/>
          </a:prstGeom>
          <a:noFill/>
        </p:spPr>
      </p:pic>
      <p:sp>
        <p:nvSpPr>
          <p:cNvPr id="5" name="TextBox 4"/>
          <p:cNvSpPr txBox="1"/>
          <p:nvPr/>
        </p:nvSpPr>
        <p:spPr>
          <a:xfrm>
            <a:off x="1905000" y="6400800"/>
            <a:ext cx="3352800" cy="1077218"/>
          </a:xfrm>
          <a:prstGeom prst="rect">
            <a:avLst/>
          </a:prstGeom>
          <a:noFill/>
        </p:spPr>
        <p:txBody>
          <a:bodyPr wrap="square" rtlCol="0">
            <a:spAutoFit/>
          </a:bodyPr>
          <a:lstStyle/>
          <a:p>
            <a:pPr algn="ctr"/>
            <a:r>
              <a:rPr lang="en-US" sz="1600" dirty="0" smtClean="0">
                <a:hlinkClick r:id="rId3"/>
              </a:rPr>
              <a:t>www.nextsteptestprep.com</a:t>
            </a:r>
            <a:endParaRPr lang="en-US" sz="1600" dirty="0" smtClean="0"/>
          </a:p>
          <a:p>
            <a:pPr algn="ctr"/>
            <a:r>
              <a:rPr lang="en-US" sz="1600" dirty="0" smtClean="0">
                <a:hlinkClick r:id="rId4"/>
              </a:rPr>
              <a:t>www.nextsteptestprep.com/blog</a:t>
            </a:r>
            <a:endParaRPr lang="en-US" sz="1600" dirty="0" smtClean="0"/>
          </a:p>
          <a:p>
            <a:pPr algn="ctr"/>
            <a:r>
              <a:rPr lang="en-US" sz="1600" dirty="0" smtClean="0">
                <a:hlinkClick r:id="rId5"/>
              </a:rPr>
              <a:t>info@nextsteptestprep.com</a:t>
            </a:r>
            <a:endParaRPr lang="en-US" sz="1600" dirty="0" smtClean="0"/>
          </a:p>
          <a:p>
            <a:pPr algn="ctr"/>
            <a:r>
              <a:rPr lang="en-US" sz="1600" dirty="0" smtClean="0"/>
              <a:t>773-257-3391</a:t>
            </a:r>
            <a:endParaRPr lang="en-US" sz="1600" dirty="0"/>
          </a:p>
        </p:txBody>
      </p:sp>
      <p:sp>
        <p:nvSpPr>
          <p:cNvPr id="6" name="TextBox 5"/>
          <p:cNvSpPr txBox="1"/>
          <p:nvPr/>
        </p:nvSpPr>
        <p:spPr>
          <a:xfrm>
            <a:off x="152400" y="1371600"/>
            <a:ext cx="6553200" cy="4832092"/>
          </a:xfrm>
          <a:prstGeom prst="rect">
            <a:avLst/>
          </a:prstGeom>
          <a:noFill/>
        </p:spPr>
        <p:txBody>
          <a:bodyPr wrap="square" rtlCol="0">
            <a:spAutoFit/>
          </a:bodyPr>
          <a:lstStyle/>
          <a:p>
            <a:r>
              <a:rPr lang="en-US" sz="1400" dirty="0" smtClean="0"/>
              <a:t>Next Step offers private LSAT tutoring  and, occasionally, small private classes.</a:t>
            </a:r>
          </a:p>
          <a:p>
            <a:endParaRPr lang="en-US" sz="1400" dirty="0"/>
          </a:p>
          <a:p>
            <a:r>
              <a:rPr lang="en-US" sz="1400" dirty="0" smtClean="0"/>
              <a:t>Each of our tutors has tutored LSAT students for two years or more, often starting at a large test prep company.  You </a:t>
            </a:r>
            <a:r>
              <a:rPr lang="en-US" sz="1400" i="1" dirty="0" smtClean="0"/>
              <a:t>never</a:t>
            </a:r>
            <a:r>
              <a:rPr lang="en-US" sz="1400" dirty="0" smtClean="0"/>
              <a:t> get a first time tutor or someone who has never taken a real LSAT, and we don’t charge more depending on your tutor’s experience.  </a:t>
            </a:r>
          </a:p>
          <a:p>
            <a:endParaRPr lang="en-US" sz="1400" dirty="0"/>
          </a:p>
          <a:p>
            <a:r>
              <a:rPr lang="en-US" sz="1400" dirty="0" smtClean="0"/>
              <a:t>We deliver exceptional tutoring for much less than the national prep companies because we are a community of tutors, not a global corporation.  We don’t need to </a:t>
            </a:r>
            <a:r>
              <a:rPr lang="en-US" sz="1400" dirty="0" smtClean="0"/>
              <a:t>pay </a:t>
            </a:r>
            <a:r>
              <a:rPr lang="en-US" sz="1400" dirty="0" smtClean="0"/>
              <a:t>executive salaries, </a:t>
            </a:r>
            <a:r>
              <a:rPr lang="en-US" sz="1400" dirty="0" smtClean="0"/>
              <a:t>rent big offices, or </a:t>
            </a:r>
            <a:r>
              <a:rPr lang="en-US" sz="1400" dirty="0" smtClean="0"/>
              <a:t>post ads on the bus.  </a:t>
            </a:r>
          </a:p>
          <a:p>
            <a:endParaRPr lang="en-US" sz="1400" dirty="0"/>
          </a:p>
          <a:p>
            <a:r>
              <a:rPr lang="en-US" sz="1400" dirty="0" smtClean="0"/>
              <a:t>We believe that big classes are designed for the average student (151) and that they do not provide the focused attention students need to drill down on their weaknesses and maximize their scores.  Big classes serve the interests of test prep companies – not students.  </a:t>
            </a:r>
          </a:p>
          <a:p>
            <a:endParaRPr lang="en-US" sz="1400" dirty="0"/>
          </a:p>
          <a:p>
            <a:r>
              <a:rPr lang="en-US" sz="1400" dirty="0" smtClean="0"/>
              <a:t>We blog about the LSAT at </a:t>
            </a:r>
            <a:r>
              <a:rPr lang="en-US" sz="1400" dirty="0" smtClean="0">
                <a:hlinkClick r:id="rId4"/>
              </a:rPr>
              <a:t>www.nextsteptestprep.com/blog</a:t>
            </a:r>
            <a:r>
              <a:rPr lang="en-US" sz="1400" dirty="0" smtClean="0"/>
              <a:t>.  We give away information for free that national prep companies have to charge for because we aren’t trying to sell books – we’re selling personalized help for maximizing your score.  </a:t>
            </a:r>
          </a:p>
          <a:p>
            <a:endParaRPr lang="en-US" sz="1400" dirty="0"/>
          </a:p>
          <a:p>
            <a:r>
              <a:rPr lang="en-US" sz="1400" dirty="0" smtClean="0"/>
              <a:t>We would love to talk to you about LSAT preparation.  We always provide a free consultation and diagnostic assessment, then create a customized study plan incorporating tutoring with homework and drills.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374</Words>
  <Application>Microsoft Office PowerPoint</Application>
  <PresentationFormat>On-screen Show (4:3)</PresentationFormat>
  <Paragraphs>49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24</cp:revision>
  <dcterms:created xsi:type="dcterms:W3CDTF">2009-10-21T18:41:42Z</dcterms:created>
  <dcterms:modified xsi:type="dcterms:W3CDTF">2009-10-22T11:56:57Z</dcterms:modified>
</cp:coreProperties>
</file>